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1"/>
  </p:notesMasterIdLst>
  <p:sldIdLst>
    <p:sldId id="859" r:id="rId3"/>
    <p:sldId id="1018" r:id="rId4"/>
    <p:sldId id="1019" r:id="rId5"/>
    <p:sldId id="1052" r:id="rId6"/>
    <p:sldId id="1053" r:id="rId7"/>
    <p:sldId id="1021" r:id="rId8"/>
    <p:sldId id="1054" r:id="rId9"/>
    <p:sldId id="1055" r:id="rId10"/>
    <p:sldId id="1022" r:id="rId11"/>
    <p:sldId id="1056" r:id="rId12"/>
    <p:sldId id="1057" r:id="rId13"/>
    <p:sldId id="1037" r:id="rId14"/>
    <p:sldId id="1023" r:id="rId15"/>
    <p:sldId id="1051" r:id="rId16"/>
    <p:sldId id="1058" r:id="rId17"/>
    <p:sldId id="1059" r:id="rId18"/>
    <p:sldId id="1060" r:id="rId19"/>
    <p:sldId id="1061" r:id="rId20"/>
    <p:sldId id="1062" r:id="rId21"/>
    <p:sldId id="1066" r:id="rId22"/>
    <p:sldId id="1063" r:id="rId23"/>
    <p:sldId id="1064" r:id="rId24"/>
    <p:sldId id="1070" r:id="rId25"/>
    <p:sldId id="1065" r:id="rId26"/>
    <p:sldId id="1067" r:id="rId27"/>
    <p:sldId id="1068" r:id="rId28"/>
    <p:sldId id="1069" r:id="rId29"/>
    <p:sldId id="1071" r:id="rId30"/>
    <p:sldId id="1072" r:id="rId31"/>
    <p:sldId id="1073" r:id="rId32"/>
    <p:sldId id="1074" r:id="rId33"/>
    <p:sldId id="1043" r:id="rId34"/>
    <p:sldId id="1046" r:id="rId35"/>
    <p:sldId id="1047" r:id="rId36"/>
    <p:sldId id="1075" r:id="rId37"/>
    <p:sldId id="1076" r:id="rId38"/>
    <p:sldId id="1077" r:id="rId39"/>
    <p:sldId id="1078" r:id="rId4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32"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5" d="100"/>
          <a:sy n="105" d="100"/>
        </p:scale>
        <p:origin x="138" y="126"/>
      </p:cViewPr>
      <p:guideLst>
        <p:guide orient="horz" pos="2132"/>
        <p:guide pos="3817"/>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42"/>
        <p:guide pos="2147"/>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notesMaster" Target="notesMasters/notesMaster1.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smtClean="0">
                <a:solidFill>
                  <a:prstClr val="black"/>
                </a:solidFill>
                <a:latin typeface="楷体" panose="02010609060101010101" pitchFamily="49" charset="-122"/>
                <a:ea typeface="楷体" panose="02010609060101010101" pitchFamily="49" charset="-122"/>
              </a:rPr>
              <a:t>训练 高中</a:t>
            </a:r>
            <a:r>
              <a:rPr lang="zh-CN" altLang="en-US" sz="2000" dirty="0" smtClean="0">
                <a:solidFill>
                  <a:prstClr val="black"/>
                </a:solidFill>
                <a:latin typeface="楷体" panose="02010609060101010101" pitchFamily="49" charset="-122"/>
                <a:ea typeface="楷体" panose="02010609060101010101" pitchFamily="49" charset="-122"/>
              </a:rPr>
              <a:t>化学 必修 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6.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3.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4.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28.pn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2.png"/><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3.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4.pn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2.png"/><Relationship Id="rId2" Type="http://schemas.openxmlformats.org/officeDocument/2006/relationships/image" Target="../media/image35.png"/><Relationship Id="rId1"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6.png"/><Relationship Id="rId1" Type="http://schemas.openxmlformats.org/officeDocument/2006/relationships/image" Target="../media/image16.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7.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16.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40.png"/><Relationship Id="rId1" Type="http://schemas.openxmlformats.org/officeDocument/2006/relationships/image" Target="../media/image39.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41.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2.png"/><Relationship Id="rId1" Type="http://schemas.openxmlformats.org/officeDocument/2006/relationships/image" Target="../media/image16.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4.png"/><Relationship Id="rId1" Type="http://schemas.openxmlformats.org/officeDocument/2006/relationships/image" Target="../media/image43.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6.png"/><Relationship Id="rId1" Type="http://schemas.openxmlformats.org/officeDocument/2006/relationships/image" Target="../media/image45.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7.png"/></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49.png"/><Relationship Id="rId1" Type="http://schemas.openxmlformats.org/officeDocument/2006/relationships/image" Target="../media/image48.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50.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5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a:t>
            </a:r>
            <a:r>
              <a:rPr lang="zh-CN" altLang="en-US" sz="54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物质</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及其变化</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第二节　离子反应</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3737177"/>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表示某一个具体的化学反应，如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，只表示反应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表示同一类型的离子反应，如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表示强酸和强碱的中和反应，表明强酸与强碱发生中和反应的实质是由强酸电离出来的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与由强碱电离出来的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结合生成了水。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3737177"/>
              </a:xfrm>
              <a:blipFill rotWithShape="1">
                <a:blip r:embed="rId1"/>
                <a:stretch>
                  <a:fillRect l="-2" t="-17" r="1" b="-8507"/>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39568" y="836712"/>
            <a:ext cx="11426908" cy="3312368"/>
          </a:xfrm>
          <a:prstGeom prst="rect">
            <a:avLst/>
          </a:prstGeom>
        </p:spPr>
      </p:pic>
      <p:sp>
        <p:nvSpPr>
          <p:cNvPr id="4" name="内容占位符 3"/>
          <p:cNvSpPr>
            <a:spLocks noGrp="1"/>
          </p:cNvSpPr>
          <p:nvPr>
            <p:ph idx="1"/>
          </p:nvPr>
        </p:nvSpPr>
        <p:spPr>
          <a:xfrm>
            <a:off x="360854" y="746120"/>
            <a:ext cx="11485848" cy="3346237"/>
          </a:xfrm>
        </p:spPr>
        <p:txBody>
          <a:bodyPr/>
          <a:lstStyle/>
          <a:p>
            <a:pPr algn="ct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方程式书写要点韵律记忆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书写离子方程式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记住步骤共有四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物质易溶易电离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离子形式来表示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物质难溶难电离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表示则以化学式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微溶反应是离子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生成却写化学式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写完左右查守恒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原子、离子要看清</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拨.EPS" descr="id:2147491411;FounderCES"/>
          <p:cNvPicPr/>
          <p:nvPr/>
        </p:nvPicPr>
        <p:blipFill>
          <a:blip r:embed="rId2"/>
          <a:stretch>
            <a:fillRect/>
          </a:stretch>
        </p:blipFill>
        <p:spPr>
          <a:xfrm>
            <a:off x="339568" y="836712"/>
            <a:ext cx="1742440" cy="40703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clrChange>
              <a:clrFrom>
                <a:srgbClr val="FFFFFF"/>
              </a:clrFrom>
              <a:clrTo>
                <a:srgbClr val="FFFFFF">
                  <a:alpha val="0"/>
                </a:srgbClr>
              </a:clrTo>
            </a:clrChange>
          </a:blip>
          <a:stretch>
            <a:fillRect/>
          </a:stretch>
        </p:blipFill>
        <p:spPr>
          <a:xfrm>
            <a:off x="2494807" y="764704"/>
            <a:ext cx="6624736" cy="631290"/>
          </a:xfrm>
          <a:prstGeom prst="rect">
            <a:avLst/>
          </a:prstGeom>
        </p:spPr>
      </p:pic>
      <p:pic>
        <p:nvPicPr>
          <p:cNvPr id="5" name="要点1.EPS" descr="id:2147491247;FounderCES"/>
          <p:cNvPicPr/>
          <p:nvPr/>
        </p:nvPicPr>
        <p:blipFill>
          <a:blip r:embed="rId2"/>
          <a:stretch>
            <a:fillRect/>
          </a:stretch>
        </p:blipFill>
        <p:spPr>
          <a:xfrm>
            <a:off x="360854" y="1628800"/>
            <a:ext cx="948690" cy="333375"/>
          </a:xfrm>
          <a:prstGeom prst="rect">
            <a:avLst/>
          </a:prstGeom>
        </p:spPr>
      </p:pic>
      <p:sp>
        <p:nvSpPr>
          <p:cNvPr id="3" name="内容占位符 2"/>
          <p:cNvSpPr>
            <a:spLocks noGrp="1"/>
          </p:cNvSpPr>
          <p:nvPr>
            <p:ph idx="1"/>
          </p:nvPr>
        </p:nvSpPr>
        <p:spPr>
          <a:xfrm>
            <a:off x="360854" y="1453005"/>
            <a:ext cx="11485848" cy="1130246"/>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电解质溶液</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导电的原因及电离方程式的书写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电解质的导电</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nvGraphicFramePr>
        <p:xfrm>
          <a:off x="390687" y="2765265"/>
          <a:ext cx="11456015" cy="2452410"/>
        </p:xfrm>
        <a:graphic>
          <a:graphicData uri="http://schemas.openxmlformats.org/drawingml/2006/table">
            <a:tbl>
              <a:tblPr firstRow="1" firstCol="1" bandRow="1"/>
              <a:tblGrid>
                <a:gridCol w="1600063"/>
                <a:gridCol w="1928390"/>
                <a:gridCol w="2176066"/>
                <a:gridCol w="5751496"/>
              </a:tblGrid>
              <a:tr h="403245">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状态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hMerge="1">
                  <a:tcPr/>
                </a:tc>
              </a:tr>
              <a:tr h="403245">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熔融</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或液体</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水溶液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06490">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强碱和</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不导电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导电</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难溶物的溶液浓度小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导电能力差</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0324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不导电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不导电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电解质的电离与导电的关系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电解质溶液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或电解质受热熔化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导电的本质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电解质溶液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或电解质受热熔化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能够导电是因为电解质电离为自由移动的离子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发生电离。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电解质溶液导电能力的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h109.jpg" descr="id:2147491440;FounderCES"/>
          <p:cNvPicPr/>
          <p:nvPr/>
        </p:nvPicPr>
        <p:blipFill>
          <a:blip r:embed="rId1">
            <a:clrChange>
              <a:clrFrom>
                <a:srgbClr val="FFFFFE"/>
              </a:clrFrom>
              <a:clrTo>
                <a:srgbClr val="FFFFFE">
                  <a:alpha val="0"/>
                </a:srgbClr>
              </a:clrTo>
            </a:clrChange>
          </a:blip>
          <a:stretch>
            <a:fillRect/>
          </a:stretch>
        </p:blipFill>
        <p:spPr>
          <a:xfrm>
            <a:off x="2884328" y="3789040"/>
            <a:ext cx="6438900" cy="1685925"/>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351554" y="855296"/>
            <a:ext cx="11495147" cy="3941856"/>
          </a:xfrm>
          <a:prstGeom prst="rect">
            <a:avLst/>
          </a:prstGeom>
        </p:spPr>
      </p:pic>
      <p:sp>
        <p:nvSpPr>
          <p:cNvPr id="4" name="内容占位符 3"/>
          <p:cNvSpPr>
            <a:spLocks noGrp="1"/>
          </p:cNvSpPr>
          <p:nvPr>
            <p:ph idx="1"/>
          </p:nvPr>
        </p:nvSpPr>
        <p:spPr>
          <a:xfrm>
            <a:off x="360854" y="746120"/>
            <a:ext cx="11485848" cy="3970318"/>
          </a:xfrm>
        </p:spPr>
        <p:txBody>
          <a:bodyPr/>
          <a:lstStyle/>
          <a:p>
            <a:pPr algn="ct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强电解质和弱电解质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强电解质</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在水溶液中能完全电离的电解质称为强电解质</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如强酸</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HNO</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、强碱</a:t>
            </a:r>
            <a:r>
              <a:rPr lang="en-US" altLang="zh-CN" b="1" spc="-10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KOH</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、大部分盐</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弱电解质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在水溶液中部分电离的电解质称为弱电解质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如弱酸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、弱碱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导电能力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相同浓度的强电解质溶液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如盐酸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和弱电解质溶液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如醋酸溶液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含有离子的浓度不同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导致两种溶液的导电能力不一样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前者大</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拓展.EPS" descr="id:2147491447;FounderCES"/>
          <p:cNvPicPr/>
          <p:nvPr/>
        </p:nvPicPr>
        <p:blipFill>
          <a:blip r:embed="rId2">
            <a:clrChange>
              <a:clrFrom>
                <a:srgbClr val="FFFFFF"/>
              </a:clrFrom>
              <a:clrTo>
                <a:srgbClr val="FFFFFF">
                  <a:alpha val="0"/>
                </a:srgbClr>
              </a:clrTo>
            </a:clrChange>
          </a:blip>
          <a:stretch>
            <a:fillRect/>
          </a:stretch>
        </p:blipFill>
        <p:spPr>
          <a:xfrm>
            <a:off x="380067" y="908720"/>
            <a:ext cx="1826895" cy="361950"/>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35531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一定体积的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溶液中逐滴加入稀硫酸，并测得混合溶液的导电能力随时间变化的曲线如图所示。下列说法中，不正确的是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段溶液的导电能力不断减弱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说明生成的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不是电解质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处溶液的导电能力约为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说明溶液中几乎没有自由移动的离子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段溶液的导电能力不断增大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主要是由于过量的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电离出的离子导电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若将稀硫酸改为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混合溶液的导电能力变化趋势与该图</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a:t>
            </a:r>
            <a:endParaRPr lang="zh-CN" altLang="en-US"/>
          </a:p>
        </p:txBody>
      </p:sp>
      <p:pic>
        <p:nvPicPr>
          <p:cNvPr id="5" name="24典例1.EPS" descr="id:2147491454;FounderCES"/>
          <p:cNvPicPr/>
          <p:nvPr/>
        </p:nvPicPr>
        <p:blipFill>
          <a:blip r:embed="rId1">
            <a:clrChange>
              <a:clrFrom>
                <a:srgbClr val="FFFFFF"/>
              </a:clrFrom>
              <a:clrTo>
                <a:srgbClr val="FFFFFF">
                  <a:alpha val="0"/>
                </a:srgbClr>
              </a:clrTo>
            </a:clrChange>
          </a:blip>
          <a:stretch>
            <a:fillRect/>
          </a:stretch>
        </p:blipFill>
        <p:spPr>
          <a:xfrm>
            <a:off x="406574" y="908720"/>
            <a:ext cx="1097280" cy="353060"/>
          </a:xfrm>
          <a:prstGeom prst="rect">
            <a:avLst/>
          </a:prstGeom>
          <a:solidFill>
            <a:scrgbClr r="0" g="0" b="0">
              <a:alpha val="0"/>
            </a:scrgbClr>
          </a:solidFill>
        </p:spPr>
      </p:pic>
      <p:pic>
        <p:nvPicPr>
          <p:cNvPr id="7" name="24答案.EPS" descr="id:2147491475;FounderCES"/>
          <p:cNvPicPr/>
          <p:nvPr/>
        </p:nvPicPr>
        <p:blipFill>
          <a:blip r:embed="rId2">
            <a:clrChange>
              <a:clrFrom>
                <a:srgbClr val="FFFFFF"/>
              </a:clrFrom>
              <a:clrTo>
                <a:srgbClr val="FFFFFF">
                  <a:alpha val="0"/>
                </a:srgbClr>
              </a:clrTo>
            </a:clrChange>
          </a:blip>
          <a:stretch>
            <a:fillRect/>
          </a:stretch>
        </p:blipFill>
        <p:spPr>
          <a:xfrm>
            <a:off x="447963" y="6094050"/>
            <a:ext cx="894715" cy="318770"/>
          </a:xfrm>
          <a:prstGeom prst="rect">
            <a:avLst/>
          </a:prstGeom>
          <a:solidFill>
            <a:scrgbClr r="0" g="0" b="0">
              <a:alpha val="0"/>
            </a:scrgbClr>
          </a:solidFill>
        </p:spPr>
      </p:pic>
      <p:pic>
        <p:nvPicPr>
          <p:cNvPr id="2" name="图片 1"/>
          <p:cNvPicPr>
            <a:picLocks noChangeAspect="1"/>
          </p:cNvPicPr>
          <p:nvPr/>
        </p:nvPicPr>
        <p:blipFill>
          <a:blip r:embed="rId3"/>
          <a:stretch>
            <a:fillRect/>
          </a:stretch>
        </p:blipFill>
        <p:spPr>
          <a:xfrm>
            <a:off x="4439022" y="1844824"/>
            <a:ext cx="2376264" cy="2133602"/>
          </a:xfrm>
          <a:prstGeom prst="rect">
            <a:avLst/>
          </a:prstGeom>
        </p:spPr>
      </p:pic>
      <p:sp>
        <p:nvSpPr>
          <p:cNvPr id="8" name="矩形 7"/>
          <p:cNvSpPr/>
          <p:nvPr/>
        </p:nvSpPr>
        <p:spPr>
          <a:xfrm>
            <a:off x="1423312" y="6031229"/>
            <a:ext cx="407484" cy="461665"/>
          </a:xfrm>
          <a:prstGeom prst="rect">
            <a:avLst/>
          </a:prstGeom>
        </p:spPr>
        <p:txBody>
          <a:bodyPr wrap="none">
            <a:spAutoFit/>
          </a:bodyPr>
          <a:lstStyle/>
          <a:p>
            <a:r>
              <a:rPr lang="en-US" altLang="zh-CN" sz="2400">
                <a:solidFill>
                  <a:srgbClr val="000000"/>
                </a:solidFill>
              </a:rPr>
              <a:t>A</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一定体积的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溶液中逐滴加入稀硫酸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生成硫酸钡和水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段溶液的导电能力不断减弱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是因为生成的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溶解度很小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电离出的离子很少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本身属于盐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是电解质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导电能力越强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离子浓度越大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处溶液的导电能力约为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说明溶液中几乎没有自由移动的离子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段过量的硫酸电离产生氢离子和硫酸根离子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导致溶液中自由移动的离子浓度变大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溶液导电能力增强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若将稀硫酸改为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和氢氧化钡溶液反应生成氢氧化镁沉淀和硫酸钡沉淀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溶液导电能力变化趋势与该图相同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468;FounderCES"/>
          <p:cNvPicPr/>
          <p:nvPr/>
        </p:nvPicPr>
        <p:blipFill>
          <a:blip r:embed="rId1">
            <a:clrChange>
              <a:clrFrom>
                <a:srgbClr val="FFFFFF"/>
              </a:clrFrom>
              <a:clrTo>
                <a:srgbClr val="FFFFFF">
                  <a:alpha val="0"/>
                </a:srgbClr>
              </a:clrTo>
            </a:clrChange>
          </a:blip>
          <a:stretch>
            <a:fillRect/>
          </a:stretch>
        </p:blipFill>
        <p:spPr>
          <a:xfrm>
            <a:off x="448345" y="976025"/>
            <a:ext cx="822325" cy="292735"/>
          </a:xfrm>
          <a:prstGeom prst="rect">
            <a:avLst/>
          </a:prstGeom>
          <a:solidFill>
            <a:scrgbClr r="0" g="0" b="0">
              <a:alpha val="0"/>
            </a:scrgbClr>
          </a:solidFill>
        </p:spPr>
      </p:pic>
      <p:pic>
        <p:nvPicPr>
          <p:cNvPr id="5" name="图片 4"/>
          <p:cNvPicPr>
            <a:picLocks noChangeAspect="1"/>
          </p:cNvPicPr>
          <p:nvPr/>
        </p:nvPicPr>
        <p:blipFill>
          <a:blip r:embed="rId2"/>
          <a:stretch>
            <a:fillRect/>
          </a:stretch>
        </p:blipFill>
        <p:spPr>
          <a:xfrm>
            <a:off x="4583038" y="4509120"/>
            <a:ext cx="2376264" cy="2133602"/>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51554" y="855296"/>
            <a:ext cx="11495147" cy="1091153"/>
          </a:xfrm>
          <a:prstGeom prst="rect">
            <a:avLst/>
          </a:prstGeom>
        </p:spPr>
      </p:pic>
      <p:sp>
        <p:nvSpPr>
          <p:cNvPr id="4" name="内容占位符 3"/>
          <p:cNvSpPr>
            <a:spLocks noGrp="1"/>
          </p:cNvSpPr>
          <p:nvPr>
            <p:ph idx="1"/>
          </p:nvPr>
        </p:nvSpPr>
        <p:spPr>
          <a:xfrm>
            <a:off x="360854" y="746120"/>
            <a:ext cx="11485848" cy="1200329"/>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电解质溶液</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导电能力的强弱主要由自由移动的离子浓度及离子所带电荷数决定</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EPS" descr="id:2147491482;FounderCES"/>
          <p:cNvPicPr/>
          <p:nvPr/>
        </p:nvPicPr>
        <p:blipFill>
          <a:blip r:embed="rId2">
            <a:clrChange>
              <a:clrFrom>
                <a:srgbClr val="FFFFFF"/>
              </a:clrFrom>
              <a:clrTo>
                <a:srgbClr val="FFFFFF">
                  <a:alpha val="0"/>
                </a:srgbClr>
              </a:clrTo>
            </a:clrChange>
          </a:blip>
          <a:stretch>
            <a:fillRect/>
          </a:stretch>
        </p:blipFill>
        <p:spPr>
          <a:xfrm>
            <a:off x="478582" y="908720"/>
            <a:ext cx="1792605" cy="353060"/>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290913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电离方程式的书写方法和原则</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书写方法：电解质的电离是将电解质拆分为离子的过程。一般表示形式如下：电解质</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2K</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。其中化学式的下标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暂且称为下标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实际是代表该粒子的数目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作为系数放在对应离子的前面，如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的下标，所以放在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前面作为系数，注意原子团不拆分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2909130"/>
              </a:xfrm>
              <a:blipFill rotWithShape="1">
                <a:blip r:embed="rId1"/>
                <a:stretch>
                  <a:fillRect l="-2" t="-22" r="1" b="-4075"/>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134017"/>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书写原则：</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不能随意书写离子符号。离子所带电荷数必须等于该元素或原子团在该化合物中的化合价。</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遵循质量守恒。电离方程式两边的原子种类、数目均不变。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注意电荷守恒。电离方程式两边的电荷数目相等。例如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2K</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左边的电荷数为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，右边的电荷总数为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，即左右电荷数相等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4134017"/>
              </a:xfrm>
              <a:blipFill rotWithShape="1">
                <a:blip r:embed="rId1"/>
                <a:stretch>
                  <a:fillRect l="-2" t="-15" r="1" b="-5572"/>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5879182" y="3232364"/>
            <a:ext cx="1656184" cy="304800"/>
          </a:xfrm>
          <a:prstGeom prst="rect">
            <a:avLst/>
          </a:prstGeom>
        </p:spPr>
      </p:pic>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566814" y="696703"/>
            <a:ext cx="6935079" cy="644065"/>
          </a:xfrm>
          <a:prstGeom prst="rect">
            <a:avLst/>
          </a:prstGeom>
        </p:spPr>
      </p:pic>
      <p:pic>
        <p:nvPicPr>
          <p:cNvPr id="4" name="图片 3"/>
          <p:cNvPicPr>
            <a:picLocks noChangeAspect="1"/>
          </p:cNvPicPr>
          <p:nvPr/>
        </p:nvPicPr>
        <p:blipFill>
          <a:blip r:embed="rId3"/>
          <a:stretch>
            <a:fillRect/>
          </a:stretch>
        </p:blipFill>
        <p:spPr>
          <a:xfrm>
            <a:off x="360854" y="1361123"/>
            <a:ext cx="1536380" cy="461604"/>
          </a:xfrm>
          <a:prstGeom prst="rect">
            <a:avLst/>
          </a:prstGeom>
        </p:spPr>
      </p:pic>
      <p:sp>
        <p:nvSpPr>
          <p:cNvPr id="7" name="内容占位符 6"/>
          <p:cNvSpPr>
            <a:spLocks noGrp="1"/>
          </p:cNvSpPr>
          <p:nvPr>
            <p:ph idx="1"/>
          </p:nvPr>
        </p:nvSpPr>
        <p:spPr>
          <a:xfrm>
            <a:off x="360854" y="1196752"/>
            <a:ext cx="11485848" cy="1687963"/>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电解质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的电离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电解质和非电解质的比较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graphicFrame>
        <p:nvGraphicFramePr>
          <p:cNvPr id="2" name="表格 1"/>
          <p:cNvGraphicFramePr>
            <a:graphicFrameLocks noGrp="1"/>
          </p:cNvGraphicFramePr>
          <p:nvPr/>
        </p:nvGraphicFramePr>
        <p:xfrm>
          <a:off x="478582" y="2518774"/>
          <a:ext cx="11161241" cy="3291840"/>
        </p:xfrm>
        <a:graphic>
          <a:graphicData uri="http://schemas.openxmlformats.org/drawingml/2006/table">
            <a:tbl>
              <a:tblPr firstRow="1" firstCol="1" bandRow="1"/>
              <a:tblGrid>
                <a:gridCol w="1320470"/>
                <a:gridCol w="3836024"/>
                <a:gridCol w="998821"/>
                <a:gridCol w="5005926"/>
              </a:tblGrid>
              <a:tr h="54864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电解质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非电解质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38746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相同点</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ctr" hangingPunct="0">
                        <a:lnSpc>
                          <a:spcPct val="150000"/>
                        </a:lnSpc>
                        <a:spcAft>
                          <a:spcPts val="0"/>
                        </a:spcAft>
                      </a:pPr>
                      <a:r>
                        <a:rPr lang="zh-CN" sz="2400" b="1">
                          <a:solidFill>
                            <a:schemeClr val="tx1"/>
                          </a:solidFill>
                          <a:effectLst/>
                          <a:latin typeface="Times New Roman" panose="02020603050405020304" pitchFamily="18" charset="0"/>
                          <a:ea typeface="仿宋" panose="02010609060101010101" pitchFamily="49" charset="-122"/>
                          <a:cs typeface="Times New Roman" panose="02020603050405020304" pitchFamily="18" charset="0"/>
                        </a:rPr>
                        <a:t>均为化合物</a:t>
                      </a:r>
                      <a:endParaRPr lang="zh-CN" sz="100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r>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不同点</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水溶液或熔融状态下能导电</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水溶液和熔融状态下都不能导电</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本质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区别</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在水溶液里或熔融状态下自身能发生电离</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在水溶液里和熔融状态下自身都不能发生电离</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2.EPS" descr="id:2147491332;FounderCES"/>
          <p:cNvPicPr/>
          <p:nvPr/>
        </p:nvPicPr>
        <p:blipFill>
          <a:blip r:embed="rId1"/>
          <a:stretch>
            <a:fillRect/>
          </a:stretch>
        </p:blipFill>
        <p:spPr>
          <a:xfrm>
            <a:off x="523847" y="908720"/>
            <a:ext cx="1004570" cy="323850"/>
          </a:xfrm>
          <a:prstGeom prst="rect">
            <a:avLst/>
          </a:prstGeom>
        </p:spPr>
      </p:pic>
      <p:pic>
        <p:nvPicPr>
          <p:cNvPr id="6" name="图片 5"/>
          <p:cNvPicPr>
            <a:picLocks noChangeAspect="1"/>
          </p:cNvPicPr>
          <p:nvPr/>
        </p:nvPicPr>
        <p:blipFill>
          <a:blip r:embed="rId2"/>
          <a:stretch>
            <a:fillRect/>
          </a:stretch>
        </p:blipFill>
        <p:spPr>
          <a:xfrm>
            <a:off x="402529" y="4166251"/>
            <a:ext cx="1046020" cy="423292"/>
          </a:xfrm>
          <a:prstGeom prst="rect">
            <a:avLst/>
          </a:prstGeom>
        </p:spPr>
      </p:pic>
      <mc:AlternateContent xmlns:mc="http://schemas.openxmlformats.org/markup-compatibility/2006">
        <mc:Choice xmlns:a14="http://schemas.microsoft.com/office/drawing/2010/main" Requires="a14">
          <p:sp>
            <p:nvSpPr>
              <p:cNvPr id="7" name="内容占位符 6"/>
              <p:cNvSpPr>
                <a:spLocks noGrp="1"/>
              </p:cNvSpPr>
              <p:nvPr>
                <p:ph idx="1"/>
              </p:nvPr>
            </p:nvSpPr>
            <p:spPr>
              <a:xfrm>
                <a:off x="360854" y="746120"/>
                <a:ext cx="11485848" cy="3285387"/>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物质在水溶液中的电离方程式书写正确的是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2K</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3O</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6"/>
              <p:cNvSpPr>
                <a:spLocks noRot="1" noChangeAspect="1" noMove="1" noResize="1" noEditPoints="1" noAdjustHandles="1" noChangeArrowheads="1" noChangeShapeType="1" noTextEdit="1"/>
              </p:cNvSpPr>
              <p:nvPr>
                <p:ph idx="1"/>
              </p:nvPr>
            </p:nvSpPr>
            <p:spPr>
              <a:xfrm>
                <a:off x="360854" y="746120"/>
                <a:ext cx="11485848" cy="3285387"/>
              </a:xfrm>
              <a:blipFill rotWithShape="1">
                <a:blip r:embed="rId3"/>
                <a:stretch>
                  <a:fillRect l="-2" t="-19" r="1" b="-15872"/>
                </a:stretch>
              </a:blipFill>
            </p:spPr>
            <p:txBody>
              <a:bodyPr/>
              <a:lstStyle/>
              <a:p>
                <a:r>
                  <a:rPr lang="zh-CN" altLang="en-US">
                    <a:noFill/>
                  </a:rPr>
                  <a:t> </a:t>
                </a:r>
              </a:p>
            </p:txBody>
          </p:sp>
        </mc:Fallback>
      </mc:AlternateContent>
      <p:sp>
        <p:nvSpPr>
          <p:cNvPr id="2" name="矩形 1"/>
          <p:cNvSpPr/>
          <p:nvPr/>
        </p:nvSpPr>
        <p:spPr>
          <a:xfrm>
            <a:off x="1439250" y="4149080"/>
            <a:ext cx="407484" cy="461665"/>
          </a:xfrm>
          <a:prstGeom prst="rect">
            <a:avLst/>
          </a:prstGeom>
        </p:spPr>
        <p:txBody>
          <a:bodyPr wrap="none">
            <a:spAutoFit/>
          </a:bodyPr>
          <a:lstStyle/>
          <a:p>
            <a:r>
              <a:rPr lang="en-US" altLang="zh-CN" sz="2400">
                <a:solidFill>
                  <a:srgbClr val="000000"/>
                </a:solidFill>
              </a:rPr>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2695033"/>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写为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正确的电离方程式为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不能拆开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正确的电离方程式为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2K</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正确的电离方程式为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属于强电解质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完全电离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2695033"/>
              </a:xfrm>
              <a:blipFill rotWithShape="1">
                <a:blip r:embed="rId1"/>
                <a:stretch>
                  <a:fillRect l="-2" t="-1154" r="1" b="-6924"/>
                </a:stretch>
              </a:blipFill>
            </p:spPr>
            <p:txBody>
              <a:bodyPr/>
              <a:lstStyle/>
              <a:p>
                <a:r>
                  <a:rPr lang="zh-CN" altLang="en-US">
                    <a:noFill/>
                  </a:rPr>
                  <a:t> </a:t>
                </a:r>
              </a:p>
            </p:txBody>
          </p:sp>
        </mc:Fallback>
      </mc:AlternateContent>
      <p:pic>
        <p:nvPicPr>
          <p:cNvPr id="3" name="24解析.EPS" descr="id:2147491496;FounderCES"/>
          <p:cNvPicPr/>
          <p:nvPr/>
        </p:nvPicPr>
        <p:blipFill>
          <a:blip r:embed="rId2">
            <a:clrChange>
              <a:clrFrom>
                <a:srgbClr val="FFFFFF"/>
              </a:clrFrom>
              <a:clrTo>
                <a:srgbClr val="FFFFFF">
                  <a:alpha val="0"/>
                </a:srgbClr>
              </a:clrTo>
            </a:clrChange>
          </a:blip>
          <a:stretch>
            <a:fillRect/>
          </a:stretch>
        </p:blipFill>
        <p:spPr>
          <a:xfrm>
            <a:off x="406574" y="980728"/>
            <a:ext cx="967740" cy="344805"/>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38986" y="813269"/>
            <a:ext cx="11507716" cy="3629760"/>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3696909"/>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电离方程式不但可以用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也可以用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该部分知识后续课程会学习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电离的条件有两个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一是在水溶液中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二是在熔融状态下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的电离方程式实际存在两种情况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2K</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2K</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上面不标注条件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即表示在水溶液中。但是酸等电解质在熔融状态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下不电离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不能导电</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3696909"/>
              </a:xfrm>
              <a:blipFill rotWithShape="1">
                <a:blip r:embed="rId2"/>
                <a:stretch>
                  <a:fillRect l="-2" t="-17" r="1" b="-9689"/>
                </a:stretch>
              </a:blipFill>
            </p:spPr>
            <p:txBody>
              <a:bodyPr/>
              <a:lstStyle/>
              <a:p>
                <a:r>
                  <a:rPr lang="zh-CN" altLang="en-US">
                    <a:noFill/>
                  </a:rPr>
                  <a:t> </a:t>
                </a:r>
              </a:p>
            </p:txBody>
          </p:sp>
        </mc:Fallback>
      </mc:AlternateContent>
      <p:pic>
        <p:nvPicPr>
          <p:cNvPr id="9" name="易错辨析.EPS" descr="id:2147491510;FounderCES"/>
          <p:cNvPicPr/>
          <p:nvPr/>
        </p:nvPicPr>
        <p:blipFill>
          <a:blip r:embed="rId3">
            <a:clrChange>
              <a:clrFrom>
                <a:srgbClr val="FFFFFF"/>
              </a:clrFrom>
              <a:clrTo>
                <a:srgbClr val="FFFFFF">
                  <a:alpha val="0"/>
                </a:srgbClr>
              </a:clrTo>
            </a:clrChange>
          </a:blip>
          <a:stretch>
            <a:fillRect/>
          </a:stretch>
        </p:blipFill>
        <p:spPr>
          <a:xfrm>
            <a:off x="410106" y="980728"/>
            <a:ext cx="1724660" cy="356870"/>
          </a:xfrm>
          <a:prstGeom prst="rect">
            <a:avLst/>
          </a:prstGeom>
          <a:solidFill>
            <a:scrgbClr r="0" g="0" b="0">
              <a:alpha val="0"/>
            </a:scrgbClr>
          </a:solidFill>
        </p:spPr>
      </p:pic>
      <p:pic>
        <p:nvPicPr>
          <p:cNvPr id="2" name="图片 1"/>
          <p:cNvPicPr>
            <a:picLocks noChangeAspect="1"/>
          </p:cNvPicPr>
          <p:nvPr/>
        </p:nvPicPr>
        <p:blipFill>
          <a:blip r:embed="rId4"/>
          <a:stretch>
            <a:fillRect/>
          </a:stretch>
        </p:blipFill>
        <p:spPr>
          <a:xfrm>
            <a:off x="8759502" y="2590261"/>
            <a:ext cx="828543" cy="540223"/>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91311;FounderCES"/>
          <p:cNvPicPr/>
          <p:nvPr/>
        </p:nvPicPr>
        <p:blipFill>
          <a:blip r:embed="rId1"/>
          <a:stretch>
            <a:fillRect/>
          </a:stretch>
        </p:blipFill>
        <p:spPr>
          <a:xfrm>
            <a:off x="406574" y="908720"/>
            <a:ext cx="952500" cy="334010"/>
          </a:xfrm>
          <a:prstGeom prst="rect">
            <a:avLst/>
          </a:prstGeom>
        </p:spPr>
      </p:pic>
      <p:sp>
        <p:nvSpPr>
          <p:cNvPr id="5" name="内容占位符 4"/>
          <p:cNvSpPr>
            <a:spLocks noGrp="1"/>
          </p:cNvSpPr>
          <p:nvPr>
            <p:ph idx="1"/>
          </p:nvPr>
        </p:nvSpPr>
        <p:spPr>
          <a:xfrm>
            <a:off x="360854" y="692696"/>
            <a:ext cx="11485848" cy="5078313"/>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离子</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方程式的书写与正误判断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理解离子反应的三个角度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反应物：离子反应的反应物大部分是电解质，但也存在部分反应物不是电解质的情况，如锌与稀硫酸的反应。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反应环境：离子反应一般在溶液中进行。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三者具备其一即可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生成沉淀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生成难电离的物质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生成气体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离子方程式书写及判断的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核心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h110.jpg" descr="id:2147491524;FounderCES"/>
          <p:cNvPicPr/>
          <p:nvPr/>
        </p:nvPicPr>
        <p:blipFill>
          <a:blip r:embed="rId1">
            <a:clrChange>
              <a:clrFrom>
                <a:srgbClr val="FFFFFF"/>
              </a:clrFrom>
              <a:clrTo>
                <a:srgbClr val="FFFFFF">
                  <a:alpha val="0"/>
                </a:srgbClr>
              </a:clrTo>
            </a:clrChange>
          </a:blip>
          <a:stretch>
            <a:fillRect/>
          </a:stretch>
        </p:blipFill>
        <p:spPr>
          <a:xfrm>
            <a:off x="2782838" y="1484784"/>
            <a:ext cx="5544616" cy="4536504"/>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51554" y="836712"/>
            <a:ext cx="11495147" cy="3559510"/>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3650102"/>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量有关的离子方程式的书写</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反应物过量、少量或按一定量的比来进行反应的离子方程式的书写是容易出错的地方。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过量的反应物能与生成物继续反应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溶液中通入少量的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溶液中通入过量的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3650102"/>
              </a:xfrm>
              <a:blipFill rotWithShape="1">
                <a:blip r:embed="rId2"/>
                <a:stretch>
                  <a:fillRect l="-2" t="-17" r="1" b="-6207"/>
                </a:stretch>
              </a:blipFill>
            </p:spPr>
            <p:txBody>
              <a:bodyPr/>
              <a:lstStyle/>
              <a:p>
                <a:r>
                  <a:rPr lang="zh-CN" altLang="en-US">
                    <a:noFill/>
                  </a:rPr>
                  <a:t> </a:t>
                </a:r>
              </a:p>
            </p:txBody>
          </p:sp>
        </mc:Fallback>
      </mc:AlternateContent>
      <p:pic>
        <p:nvPicPr>
          <p:cNvPr id="3" name="关键提醒.EPS" descr="id:2147491531;FounderCES"/>
          <p:cNvPicPr/>
          <p:nvPr/>
        </p:nvPicPr>
        <p:blipFill>
          <a:blip r:embed="rId3">
            <a:clrChange>
              <a:clrFrom>
                <a:srgbClr val="FFFFFF"/>
              </a:clrFrom>
              <a:clrTo>
                <a:srgbClr val="FFFFFF">
                  <a:alpha val="0"/>
                </a:srgbClr>
              </a:clrTo>
            </a:clrChange>
          </a:blip>
          <a:stretch>
            <a:fillRect/>
          </a:stretch>
        </p:blipFill>
        <p:spPr>
          <a:xfrm>
            <a:off x="478582" y="836712"/>
            <a:ext cx="2054860" cy="405130"/>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51554" y="855296"/>
            <a:ext cx="11495147" cy="2965255"/>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3074431"/>
              </a:xfrm>
            </p:spPr>
            <p:txBody>
              <a:bodyPr/>
              <a:lstStyle/>
              <a:p>
                <a:pPr lvl="0"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按指定的量的关系进行的离子反应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向硫酸氢钠溶液中逐滴加入氢氧化钡溶液至中性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离子方程式为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向硫酸氢钠溶液中逐滴加入氢氧化钡溶液至恰好沉淀完全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离子方程式为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3074431"/>
              </a:xfrm>
              <a:blipFill rotWithShape="1">
                <a:blip r:embed="rId2"/>
                <a:stretch>
                  <a:fillRect l="-2" t="-20" r="1" b="-9116"/>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离子方程式书写中的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可拆为离子符号的物质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h111.jpg" descr="id:2147491538;FounderCES"/>
          <p:cNvPicPr/>
          <p:nvPr/>
        </p:nvPicPr>
        <p:blipFill>
          <a:blip r:embed="rId1">
            <a:clrChange>
              <a:clrFrom>
                <a:srgbClr val="FFFFFF"/>
              </a:clrFrom>
              <a:clrTo>
                <a:srgbClr val="FFFFFF">
                  <a:alpha val="0"/>
                </a:srgbClr>
              </a:clrTo>
            </a:clrChange>
          </a:blip>
          <a:stretch>
            <a:fillRect/>
          </a:stretch>
        </p:blipFill>
        <p:spPr>
          <a:xfrm>
            <a:off x="2782838" y="2204864"/>
            <a:ext cx="5925820" cy="2199640"/>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51554" y="855296"/>
            <a:ext cx="11495147" cy="1645150"/>
          </a:xfrm>
          <a:prstGeom prst="rect">
            <a:avLst/>
          </a:prstGeom>
        </p:spPr>
      </p:pic>
      <p:sp>
        <p:nvSpPr>
          <p:cNvPr id="4" name="内容占位符 3"/>
          <p:cNvSpPr>
            <a:spLocks noGrp="1"/>
          </p:cNvSpPr>
          <p:nvPr>
            <p:ph idx="1"/>
          </p:nvPr>
        </p:nvSpPr>
        <p:spPr>
          <a:xfrm>
            <a:off x="360854" y="746120"/>
            <a:ext cx="11485848" cy="175432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浓硫酸不能拆成离子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在澄清石灰水中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拆成离子形式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在其悬浊液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石灰乳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或固体时不能拆成离子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应写化学式</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EPS" descr="id:2147491545;FounderCES"/>
          <p:cNvPicPr/>
          <p:nvPr/>
        </p:nvPicPr>
        <p:blipFill>
          <a:blip r:embed="rId2">
            <a:clrChange>
              <a:clrFrom>
                <a:srgbClr val="FFFFFF"/>
              </a:clrFrom>
              <a:clrTo>
                <a:srgbClr val="FFFFFF">
                  <a:alpha val="0"/>
                </a:srgbClr>
              </a:clrTo>
            </a:clrChange>
          </a:blip>
          <a:stretch>
            <a:fillRect/>
          </a:stretch>
        </p:blipFill>
        <p:spPr>
          <a:xfrm>
            <a:off x="429791" y="908720"/>
            <a:ext cx="1704975" cy="335915"/>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不可拆为离子符号的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h112.jpg" descr="id:2147491552;FounderCES"/>
          <p:cNvPicPr/>
          <p:nvPr/>
        </p:nvPicPr>
        <p:blipFill>
          <a:blip r:embed="rId1">
            <a:clrChange>
              <a:clrFrom>
                <a:srgbClr val="FFFFFF"/>
              </a:clrFrom>
              <a:clrTo>
                <a:srgbClr val="FFFFFF">
                  <a:alpha val="0"/>
                </a:srgbClr>
              </a:clrTo>
            </a:clrChange>
          </a:blip>
          <a:stretch>
            <a:fillRect/>
          </a:stretch>
        </p:blipFill>
        <p:spPr>
          <a:xfrm>
            <a:off x="2494806" y="1556792"/>
            <a:ext cx="7056784" cy="4608512"/>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406574" y="1052736"/>
          <a:ext cx="11377264" cy="3840480"/>
        </p:xfrm>
        <a:graphic>
          <a:graphicData uri="http://schemas.openxmlformats.org/drawingml/2006/table">
            <a:tbl>
              <a:tblPr firstRow="1" firstCol="1" bandRow="1"/>
              <a:tblGrid>
                <a:gridCol w="766828"/>
                <a:gridCol w="5655055"/>
                <a:gridCol w="4955381"/>
              </a:tblGrid>
              <a:tr h="38404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所含</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活泼金属氧化物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少数有机物</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非金属氧化物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部分氢化物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绝大多数有机物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蔗糖、酒精、</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337092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离子方程式书写正确的是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稀盐酸与碳酸氢钠溶液混合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碳酸钠溶液与澄清石灰水混合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铁片插入硫酸铜溶液中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将稀硫酸与氢氧化镁混合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3370923"/>
              </a:xfrm>
              <a:blipFill rotWithShape="1">
                <a:blip r:embed="rId1"/>
                <a:stretch>
                  <a:fillRect l="-2" t="-19" r="1" b="-12931"/>
                </a:stretch>
              </a:blipFill>
            </p:spPr>
            <p:txBody>
              <a:bodyPr/>
              <a:lstStyle/>
              <a:p>
                <a:r>
                  <a:rPr lang="zh-CN" altLang="en-US">
                    <a:noFill/>
                  </a:rPr>
                  <a:t> </a:t>
                </a:r>
              </a:p>
            </p:txBody>
          </p:sp>
        </mc:Fallback>
      </mc:AlternateContent>
      <p:pic>
        <p:nvPicPr>
          <p:cNvPr id="3" name="24典例3.EPS" descr="id:2147491559;FounderCES"/>
          <p:cNvPicPr/>
          <p:nvPr/>
        </p:nvPicPr>
        <p:blipFill>
          <a:blip r:embed="rId2">
            <a:clrChange>
              <a:clrFrom>
                <a:srgbClr val="FFFFFF"/>
              </a:clrFrom>
              <a:clrTo>
                <a:srgbClr val="FFFFFF">
                  <a:alpha val="0"/>
                </a:srgbClr>
              </a:clrTo>
            </a:clrChange>
          </a:blip>
          <a:stretch>
            <a:fillRect/>
          </a:stretch>
        </p:blipFill>
        <p:spPr>
          <a:xfrm>
            <a:off x="478582" y="908720"/>
            <a:ext cx="1231265" cy="396240"/>
          </a:xfrm>
          <a:prstGeom prst="rect">
            <a:avLst/>
          </a:prstGeom>
          <a:solidFill>
            <a:scrgbClr r="0" g="0" b="0">
              <a:alpha val="0"/>
            </a:scrgbClr>
          </a:solidFill>
        </p:spPr>
      </p:pic>
      <p:sp>
        <p:nvSpPr>
          <p:cNvPr id="2" name="矩形 1"/>
          <p:cNvSpPr/>
          <p:nvPr/>
        </p:nvSpPr>
        <p:spPr>
          <a:xfrm>
            <a:off x="1342678" y="4077072"/>
            <a:ext cx="389850" cy="461665"/>
          </a:xfrm>
          <a:prstGeom prst="rect">
            <a:avLst/>
          </a:prstGeom>
        </p:spPr>
        <p:txBody>
          <a:bodyPr wrap="none">
            <a:spAutoFit/>
          </a:bodyPr>
          <a:lstStyle/>
          <a:p>
            <a:r>
              <a:rPr lang="en-US" altLang="zh-CN" sz="2400">
                <a:solidFill>
                  <a:srgbClr val="000000"/>
                </a:solidFill>
              </a:rPr>
              <a:t>B</a:t>
            </a:r>
            <a:endParaRPr lang="zh-CN" altLang="en-US"/>
          </a:p>
        </p:txBody>
      </p:sp>
      <p:pic>
        <p:nvPicPr>
          <p:cNvPr id="6" name="24答案.EPS" descr="id:2147491573;FounderCES"/>
          <p:cNvPicPr/>
          <p:nvPr/>
        </p:nvPicPr>
        <p:blipFill>
          <a:blip r:embed="rId3">
            <a:clrChange>
              <a:clrFrom>
                <a:srgbClr val="FFFFFF"/>
              </a:clrFrom>
              <a:clrTo>
                <a:srgbClr val="FFFFFF">
                  <a:alpha val="0"/>
                </a:srgbClr>
              </a:clrTo>
            </a:clrChange>
          </a:blip>
          <a:stretch>
            <a:fillRect/>
          </a:stretch>
        </p:blipFill>
        <p:spPr>
          <a:xfrm>
            <a:off x="486360" y="4149080"/>
            <a:ext cx="802005" cy="285750"/>
          </a:xfrm>
          <a:prstGeom prst="rect">
            <a:avLst/>
          </a:prstGeom>
          <a:solidFill>
            <a:scrgbClr r="0" g="0" b="0">
              <a:alpha val="0"/>
            </a:scrgb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776658"/>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稀盐酸</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与碳酸氢钠溶液混合</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离子方程式为</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碳酸钠溶液与澄清石灰水混合</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离子方程式为</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铁与硫酸铜反应生成铜和硫酸亚铁</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离子方程式为</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将稀硫酸与氢氧化镁混合</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离子方程式为</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spc="-100"/>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776658"/>
              </a:xfrm>
              <a:blipFill rotWithShape="1">
                <a:blip r:embed="rId1"/>
                <a:stretch>
                  <a:fillRect l="-2" t="-1120" r="1" b="-14598"/>
                </a:stretch>
              </a:blipFill>
            </p:spPr>
            <p:txBody>
              <a:bodyPr/>
              <a:lstStyle/>
              <a:p>
                <a:r>
                  <a:rPr lang="zh-CN" altLang="en-US">
                    <a:noFill/>
                  </a:rPr>
                  <a:t> </a:t>
                </a:r>
              </a:p>
            </p:txBody>
          </p:sp>
        </mc:Fallback>
      </mc:AlternateContent>
      <p:pic>
        <p:nvPicPr>
          <p:cNvPr id="3" name="24解析.EPS" descr="id:2147491566;FounderCES"/>
          <p:cNvPicPr/>
          <p:nvPr/>
        </p:nvPicPr>
        <p:blipFill>
          <a:blip r:embed="rId2">
            <a:clrChange>
              <a:clrFrom>
                <a:srgbClr val="FFFFFF"/>
              </a:clrFrom>
              <a:clrTo>
                <a:srgbClr val="FFFFFF">
                  <a:alpha val="0"/>
                </a:srgbClr>
              </a:clrTo>
            </a:clrChange>
          </a:blip>
          <a:stretch>
            <a:fillRect/>
          </a:stretch>
        </p:blipFill>
        <p:spPr>
          <a:xfrm>
            <a:off x="495841" y="980728"/>
            <a:ext cx="918845" cy="327660"/>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51554" y="855296"/>
            <a:ext cx="11495147" cy="1709608"/>
          </a:xfrm>
          <a:prstGeom prst="rect">
            <a:avLst/>
          </a:prstGeom>
        </p:spPr>
      </p:pic>
      <p:pic>
        <p:nvPicPr>
          <p:cNvPr id="5" name="顿有所悟.EPS" descr="id:2147491297;FounderCES"/>
          <p:cNvPicPr/>
          <p:nvPr/>
        </p:nvPicPr>
        <p:blipFill>
          <a:blip r:embed="rId2"/>
          <a:stretch>
            <a:fillRect/>
          </a:stretch>
        </p:blipFill>
        <p:spPr>
          <a:xfrm>
            <a:off x="406574" y="927304"/>
            <a:ext cx="1650365" cy="361950"/>
          </a:xfrm>
          <a:prstGeom prst="rect">
            <a:avLst/>
          </a:prstGeom>
        </p:spPr>
      </p:pic>
      <p:sp>
        <p:nvSpPr>
          <p:cNvPr id="3" name="内容占位符 2"/>
          <p:cNvSpPr>
            <a:spLocks noGrp="1"/>
          </p:cNvSpPr>
          <p:nvPr>
            <p:ph idx="1"/>
          </p:nvPr>
        </p:nvSpPr>
        <p:spPr>
          <a:xfrm>
            <a:off x="360854" y="764704"/>
            <a:ext cx="11485848" cy="175432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本题时应注意以下几点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离子方程式要符合元素守恒和电荷守恒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离子方程式的书写要遵循客观事实</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离子</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共存的判断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离子能否大量共存的情况分析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离子共存判断的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一个原则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判断离子能否共存实际是看离子之间能否反应，若反应，则不能大量共存；若不反应，则能大量共存。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判断离子不能共存的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三种类型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离子之间反应生成难溶物或微溶物，如图中连线的两种离子之间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91587;FounderCES"/>
          <p:cNvPicPr/>
          <p:nvPr/>
        </p:nvPicPr>
        <p:blipFill>
          <a:blip r:embed="rId1">
            <a:clrChange>
              <a:clrFrom>
                <a:srgbClr val="FFFFFF"/>
              </a:clrFrom>
              <a:clrTo>
                <a:srgbClr val="FFFFFF">
                  <a:alpha val="0"/>
                </a:srgbClr>
              </a:clrTo>
            </a:clrChange>
          </a:blip>
          <a:stretch>
            <a:fillRect/>
          </a:stretch>
        </p:blipFill>
        <p:spPr>
          <a:xfrm>
            <a:off x="360854" y="908720"/>
            <a:ext cx="883920" cy="310515"/>
          </a:xfrm>
          <a:prstGeom prst="rect">
            <a:avLst/>
          </a:prstGeom>
          <a:solidFill>
            <a:scrgbClr r="0" g="0" b="0">
              <a:alpha val="0"/>
            </a:scrgbClr>
          </a:solidFill>
        </p:spPr>
      </p:pic>
      <p:pic>
        <p:nvPicPr>
          <p:cNvPr id="5" name="wh113.jpg" descr="id:2147491594;FounderCES"/>
          <p:cNvPicPr/>
          <p:nvPr/>
        </p:nvPicPr>
        <p:blipFill>
          <a:blip r:embed="rId2">
            <a:clrChange>
              <a:clrFrom>
                <a:srgbClr val="FFFFFF"/>
              </a:clrFrom>
              <a:clrTo>
                <a:srgbClr val="FFFFFF">
                  <a:alpha val="0"/>
                </a:srgbClr>
              </a:clrTo>
            </a:clrChange>
          </a:blip>
          <a:stretch>
            <a:fillRect/>
          </a:stretch>
        </p:blipFill>
        <p:spPr>
          <a:xfrm>
            <a:off x="3070870" y="4653136"/>
            <a:ext cx="5918200" cy="1767840"/>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1792735"/>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离子之间反应生成气体，如图中连线的两种离子之间。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离子之间反应生成水或其他难电离的物质，如图中连线的两离子之间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1792735"/>
              </a:xfrm>
              <a:blipFill rotWithShape="1">
                <a:blip r:embed="rId1"/>
                <a:stretch>
                  <a:fillRect l="-2" t="-35" r="1" b="7"/>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4222998" y="2780928"/>
            <a:ext cx="3121455" cy="127796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离子共存问题中易忽视的三类隐含条件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wh114.jpg" descr="id:2147491601;FounderCES"/>
          <p:cNvPicPr/>
          <p:nvPr/>
        </p:nvPicPr>
        <p:blipFill>
          <a:blip r:embed="rId1">
            <a:clrChange>
              <a:clrFrom>
                <a:srgbClr val="FFFFFF"/>
              </a:clrFrom>
              <a:clrTo>
                <a:srgbClr val="FFFFFF">
                  <a:alpha val="0"/>
                </a:srgbClr>
              </a:clrTo>
            </a:clrChange>
          </a:blip>
          <a:stretch>
            <a:fillRect/>
          </a:stretch>
        </p:blipFill>
        <p:spPr>
          <a:xfrm>
            <a:off x="3430910" y="1484784"/>
            <a:ext cx="4864735" cy="4754245"/>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48896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无色溶液可能是强酸性也可能是强碱性，在该溶液中一定能大量共存的离子组是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488968"/>
              </a:xfrm>
              <a:blipFill rotWithShape="1">
                <a:blip r:embed="rId1"/>
                <a:stretch>
                  <a:fillRect l="-2" t="-18" r="1" b="8"/>
                </a:stretch>
              </a:blipFill>
            </p:spPr>
            <p:txBody>
              <a:bodyPr/>
              <a:lstStyle/>
              <a:p>
                <a:r>
                  <a:rPr lang="zh-CN" altLang="en-US">
                    <a:noFill/>
                  </a:rPr>
                  <a:t> </a:t>
                </a:r>
              </a:p>
            </p:txBody>
          </p:sp>
        </mc:Fallback>
      </mc:AlternateContent>
      <p:pic>
        <p:nvPicPr>
          <p:cNvPr id="4" name="24典例4.EPS" descr="id:2147491608;FounderCES"/>
          <p:cNvPicPr/>
          <p:nvPr/>
        </p:nvPicPr>
        <p:blipFill>
          <a:blip r:embed="rId2">
            <a:clrChange>
              <a:clrFrom>
                <a:srgbClr val="FFFFFF"/>
              </a:clrFrom>
              <a:clrTo>
                <a:srgbClr val="FFFFFF">
                  <a:alpha val="0"/>
                </a:srgbClr>
              </a:clrTo>
            </a:clrChange>
          </a:blip>
          <a:stretch>
            <a:fillRect/>
          </a:stretch>
        </p:blipFill>
        <p:spPr>
          <a:xfrm>
            <a:off x="391319" y="908720"/>
            <a:ext cx="1095375" cy="352425"/>
          </a:xfrm>
          <a:prstGeom prst="rect">
            <a:avLst/>
          </a:prstGeom>
          <a:solidFill>
            <a:scrgbClr r="0" g="0" b="0">
              <a:alpha val="0"/>
            </a:scrgbClr>
          </a:solidFill>
        </p:spPr>
      </p:pic>
      <p:pic>
        <p:nvPicPr>
          <p:cNvPr id="5" name="24答案.EPS" descr="id:2147491622;FounderCES"/>
          <p:cNvPicPr/>
          <p:nvPr/>
        </p:nvPicPr>
        <p:blipFill>
          <a:blip r:embed="rId3">
            <a:clrChange>
              <a:clrFrom>
                <a:srgbClr val="FFFFFF"/>
              </a:clrFrom>
              <a:clrTo>
                <a:srgbClr val="FFFFFF">
                  <a:alpha val="0"/>
                </a:srgbClr>
              </a:clrTo>
            </a:clrChange>
          </a:blip>
          <a:stretch>
            <a:fillRect/>
          </a:stretch>
        </p:blipFill>
        <p:spPr>
          <a:xfrm>
            <a:off x="399234" y="4397688"/>
            <a:ext cx="822325" cy="292735"/>
          </a:xfrm>
          <a:prstGeom prst="rect">
            <a:avLst/>
          </a:prstGeom>
          <a:solidFill>
            <a:scrgbClr r="0" g="0" b="0">
              <a:alpha val="0"/>
            </a:scrgbClr>
          </a:solidFill>
        </p:spPr>
      </p:pic>
      <p:sp>
        <p:nvSpPr>
          <p:cNvPr id="2" name="矩形 1"/>
          <p:cNvSpPr/>
          <p:nvPr/>
        </p:nvSpPr>
        <p:spPr>
          <a:xfrm>
            <a:off x="1342678" y="4313222"/>
            <a:ext cx="407484" cy="461665"/>
          </a:xfrm>
          <a:prstGeom prst="rect">
            <a:avLst/>
          </a:prstGeom>
        </p:spPr>
        <p:txBody>
          <a:bodyPr wrap="none">
            <a:spAutoFit/>
          </a:bodyPr>
          <a:lstStyle/>
          <a:p>
            <a:r>
              <a:rPr lang="en-US" altLang="zh-CN" sz="2400">
                <a:solidFill>
                  <a:srgbClr val="000000"/>
                </a:solidFill>
              </a:rPr>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679708"/>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在溶液中显紫红色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酸性时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碱性时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结合生成微溶的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结合生成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酸性时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碱性时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2679708"/>
              </a:xfrm>
              <a:blipFill rotWithShape="1">
                <a:blip r:embed="rId1"/>
                <a:stretch>
                  <a:fillRect l="-2" t="-1161" r="1" b="-10948"/>
                </a:stretch>
              </a:blipFill>
            </p:spPr>
            <p:txBody>
              <a:bodyPr/>
              <a:lstStyle/>
              <a:p>
                <a:r>
                  <a:rPr lang="zh-CN" altLang="en-US">
                    <a:noFill/>
                  </a:rPr>
                  <a:t> </a:t>
                </a:r>
              </a:p>
            </p:txBody>
          </p:sp>
        </mc:Fallback>
      </mc:AlternateContent>
      <p:pic>
        <p:nvPicPr>
          <p:cNvPr id="4" name="24解析.EPS" descr="id:2147491615;FounderCES"/>
          <p:cNvPicPr/>
          <p:nvPr/>
        </p:nvPicPr>
        <p:blipFill>
          <a:blip r:embed="rId2">
            <a:clrChange>
              <a:clrFrom>
                <a:srgbClr val="FFFFFF"/>
              </a:clrFrom>
              <a:clrTo>
                <a:srgbClr val="FFFFFF">
                  <a:alpha val="0"/>
                </a:srgbClr>
              </a:clrTo>
            </a:clrChange>
          </a:blip>
          <a:stretch>
            <a:fillRect/>
          </a:stretch>
        </p:blipFill>
        <p:spPr>
          <a:xfrm>
            <a:off x="478582" y="980728"/>
            <a:ext cx="894715" cy="318770"/>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70713" y="836712"/>
            <a:ext cx="11449862" cy="2880320"/>
          </a:xfrm>
          <a:prstGeom prst="rect">
            <a:avLst/>
          </a:prstGeom>
        </p:spPr>
      </p:pic>
      <p:sp>
        <p:nvSpPr>
          <p:cNvPr id="3" name="内容占位符 2"/>
          <p:cNvSpPr>
            <a:spLocks noGrp="1"/>
          </p:cNvSpPr>
          <p:nvPr>
            <p:ph idx="1"/>
          </p:nvPr>
        </p:nvSpPr>
        <p:spPr>
          <a:xfrm>
            <a:off x="360854" y="746120"/>
            <a:ext cx="11485848" cy="1133965"/>
          </a:xfrm>
        </p:spPr>
        <p:txBody>
          <a:bodyPr/>
          <a:lstStyle/>
          <a:p>
            <a:pPr algn="ct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解答离子共存题目的思维流程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graphicFrame>
        <p:nvGraphicFramePr>
          <p:cNvPr id="2" name="表格 1"/>
          <p:cNvGraphicFramePr>
            <a:graphicFrameLocks noGrp="1"/>
          </p:cNvGraphicFramePr>
          <p:nvPr/>
        </p:nvGraphicFramePr>
        <p:xfrm>
          <a:off x="428290" y="1412776"/>
          <a:ext cx="11350976" cy="2194560"/>
        </p:xfrm>
        <a:graphic>
          <a:graphicData uri="http://schemas.openxmlformats.org/drawingml/2006/table">
            <a:tbl>
              <a:tblPr firstRow="1" firstCol="1" bandRow="1"/>
              <a:tblGrid>
                <a:gridCol w="2090595"/>
                <a:gridCol w="9260381"/>
              </a:tblGrid>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提取关键点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能在无色溶液中大量共存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转化知识点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记住常见离子在水溶液中的颜色及离子反应发生的条件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排除障碍点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对离子反应发生条件的理解是主要障碍点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离子之间若能结合生成难溶物、挥发性物质或难电离的物质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则这些离子不能大量共存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4" name="关键提醒.EPS" descr="id:2147491629;FounderCES"/>
          <p:cNvPicPr/>
          <p:nvPr/>
        </p:nvPicPr>
        <p:blipFill>
          <a:blip r:embed="rId2">
            <a:clrChange>
              <a:clrFrom>
                <a:srgbClr val="FFFFFF"/>
              </a:clrFrom>
              <a:clrTo>
                <a:srgbClr val="FFFFFF">
                  <a:alpha val="0"/>
                </a:srgbClr>
              </a:clrTo>
            </a:clrChange>
          </a:blip>
          <a:stretch>
            <a:fillRect/>
          </a:stretch>
        </p:blipFill>
        <p:spPr>
          <a:xfrm>
            <a:off x="550590" y="934785"/>
            <a:ext cx="1647190" cy="324485"/>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478582" y="2060848"/>
            <a:ext cx="2232248" cy="304800"/>
          </a:xfrm>
          <a:prstGeom prst="rect">
            <a:avLst/>
          </a:prstGeom>
        </p:spPr>
      </p:pic>
      <p:pic>
        <p:nvPicPr>
          <p:cNvPr id="2" name="图片 1"/>
          <p:cNvPicPr>
            <a:picLocks noChangeAspect="1"/>
          </p:cNvPicPr>
          <p:nvPr/>
        </p:nvPicPr>
        <p:blipFill>
          <a:blip r:embed="rId1"/>
          <a:stretch>
            <a:fillRect/>
          </a:stretch>
        </p:blipFill>
        <p:spPr>
          <a:xfrm>
            <a:off x="7751390" y="1484784"/>
            <a:ext cx="3816424" cy="304800"/>
          </a:xfrm>
          <a:prstGeom prst="rect">
            <a:avLst/>
          </a:prstGeom>
        </p:spPr>
      </p:pic>
      <p:sp>
        <p:nvSpPr>
          <p:cNvPr id="4" name="内容占位符 3"/>
          <p:cNvSpPr>
            <a:spLocks noGrp="1"/>
          </p:cNvSpPr>
          <p:nvPr>
            <p:ph idx="1"/>
          </p:nvPr>
        </p:nvSpPr>
        <p:spPr>
          <a:xfrm>
            <a:off x="360854" y="746120"/>
            <a:ext cx="11485848" cy="341632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电解质的判断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从物质分类看：电解质与非电解质都属于化合物。</a:t>
            </a:r>
            <a:r>
              <a:rPr lang="zh-CN" altLang="zh-CN" b="1">
                <a:latin typeface="Times New Roman" panose="02020603050405020304" pitchFamily="18" charset="0"/>
                <a:ea typeface="宋体" panose="02010600030101010101" pitchFamily="2" charset="-122"/>
                <a:cs typeface="Times New Roman" panose="02020603050405020304" pitchFamily="18" charset="0"/>
              </a:rPr>
              <a:t>单质、混合物既不是电解质，也不是非电解质。</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从物质性质看：电解质在一定条件下能导电。电解质导电的条件是电解质溶于水或处于熔融状态。有些电解质溶于水导电，但熔融状态下不导电，如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气体；有些电解质只有在熔融状态下才能导电，如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893378" y="2042132"/>
            <a:ext cx="6768752" cy="324000"/>
          </a:xfrm>
          <a:prstGeom prst="rect">
            <a:avLst/>
          </a:prstGeom>
        </p:spPr>
      </p:pic>
      <p:sp>
        <p:nvSpPr>
          <p:cNvPr id="4" name="内容占位符 3"/>
          <p:cNvSpPr>
            <a:spLocks noGrp="1"/>
          </p:cNvSpPr>
          <p:nvPr>
            <p:ph idx="1"/>
          </p:nvPr>
        </p:nvSpPr>
        <p:spPr>
          <a:xfrm>
            <a:off x="360854" y="746120"/>
            <a:ext cx="11485848" cy="2862322"/>
          </a:xfrm>
        </p:spPr>
        <p:txBody>
          <a:bodyPr/>
          <a:lstStyle/>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某化合物是否为电解质与溶解性无关。如蔗糖易溶于水，但是蔗糖是非电解质；难溶于水的盐如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是电解质。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溶于水所得溶液能导电的化合物不一定是电解质。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的水溶液能导电，但不是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分子本身电离产生了离子，而是它与水反应生成的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电离出可自由移动的离子，故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是电解质，但不能说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是电解质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406574" y="862447"/>
            <a:ext cx="1588693" cy="500939"/>
          </a:xfrm>
          <a:prstGeom prst="rect">
            <a:avLst/>
          </a:prstGeom>
        </p:spPr>
      </p:pic>
      <p:sp>
        <p:nvSpPr>
          <p:cNvPr id="5" name="内容占位符 4"/>
          <p:cNvSpPr>
            <a:spLocks noGrp="1"/>
          </p:cNvSpPr>
          <p:nvPr>
            <p:ph idx="1"/>
          </p:nvPr>
        </p:nvSpPr>
        <p:spPr>
          <a:xfrm>
            <a:off x="360854" y="766445"/>
            <a:ext cx="11485848" cy="2238241"/>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离子反应</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及其发生条件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电解质在溶液中的反应实质上是离子之间的反应，这样的反应称为离子反应。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教材【实验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graphicFrame>
        <p:nvGraphicFramePr>
          <p:cNvPr id="6" name="表格 5"/>
          <p:cNvGraphicFramePr>
            <a:graphicFrameLocks noGrp="1"/>
          </p:cNvGraphicFramePr>
          <p:nvPr/>
        </p:nvGraphicFramePr>
        <p:xfrm>
          <a:off x="478582" y="3068960"/>
          <a:ext cx="11233248" cy="1097280"/>
        </p:xfrm>
        <a:graphic>
          <a:graphicData uri="http://schemas.openxmlformats.org/drawingml/2006/table">
            <a:tbl>
              <a:tblPr firstRow="1" firstCol="1" bandRow="1"/>
              <a:tblGrid>
                <a:gridCol w="3199229"/>
                <a:gridCol w="8034019"/>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向盛有</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稀溶液的试管中加入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mL</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稀溶液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产生白色沉淀</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458330" y="790582"/>
              <a:ext cx="11305256" cy="3750116"/>
            </p:xfrm>
            <a:graphic>
              <a:graphicData uri="http://schemas.openxmlformats.org/drawingml/2006/table">
                <a:tbl>
                  <a:tblPr firstRow="1" firstCol="1" bandRow="1"/>
                  <a:tblGrid>
                    <a:gridCol w="504056"/>
                    <a:gridCol w="3528392"/>
                    <a:gridCol w="7272808"/>
                  </a:tblGrid>
                  <a:tr h="830739">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的电离方程式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96" marR="489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96" marR="489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64198">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混合前两种溶液中的离子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96" marR="489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96" marR="489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07196">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混合后溶液中的离子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96" marR="489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96" marR="489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50195">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just"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稀溶液与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稀溶液混合时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都没有发生化学反应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发生了化学反应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938" marR="29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458330" y="790582"/>
              <a:ext cx="11305256" cy="3750116"/>
            </p:xfrm>
            <a:graphic>
              <a:graphicData uri="http://schemas.openxmlformats.org/drawingml/2006/table">
                <a:tbl>
                  <a:tblPr firstRow="1" firstCol="1" bandRow="1"/>
                  <a:tblGrid>
                    <a:gridCol w="504056"/>
                    <a:gridCol w="3528392"/>
                    <a:gridCol w="7272808"/>
                  </a:tblGrid>
                  <a:tr h="1576070">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的电离方程式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96" marR="489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4896" marR="489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575310">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混合前两种溶液中的离子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96" marR="489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4896" marR="489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706755">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混合后溶液中的离子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96" marR="489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4896" marR="489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1123950">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endParaRPr lang="zh-CN"/>
                        </a:p>
                      </a:txBody>
                      <a:tcPr marL="2938" marR="29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81388" y="1485268"/>
            <a:ext cx="6946580" cy="304800"/>
          </a:xfrm>
          <a:prstGeom prst="rect">
            <a:avLst/>
          </a:prstGeom>
        </p:spPr>
      </p:pic>
      <p:pic>
        <p:nvPicPr>
          <p:cNvPr id="5" name="图片 4"/>
          <p:cNvPicPr>
            <a:picLocks noChangeAspect="1"/>
          </p:cNvPicPr>
          <p:nvPr/>
        </p:nvPicPr>
        <p:blipFill>
          <a:blip r:embed="rId2"/>
          <a:stretch>
            <a:fillRect/>
          </a:stretch>
        </p:blipFill>
        <p:spPr>
          <a:xfrm>
            <a:off x="390324" y="1914037"/>
            <a:ext cx="11426908" cy="1140407"/>
          </a:xfrm>
          <a:prstGeom prst="rect">
            <a:avLst/>
          </a:prstGeom>
        </p:spPr>
      </p:pic>
      <p:sp>
        <p:nvSpPr>
          <p:cNvPr id="4" name="内容占位符 3"/>
          <p:cNvSpPr>
            <a:spLocks noGrp="1"/>
          </p:cNvSpPr>
          <p:nvPr>
            <p:ph idx="1"/>
          </p:nvPr>
        </p:nvSpPr>
        <p:spPr>
          <a:xfrm>
            <a:off x="360854" y="746120"/>
            <a:ext cx="11485848" cy="230832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离子反应发生的条件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latin typeface="Times New Roman" panose="02020603050405020304" pitchFamily="18" charset="0"/>
                <a:ea typeface="宋体" panose="02010600030101010101" pitchFamily="2" charset="-122"/>
                <a:cs typeface="Times New Roman" panose="02020603050405020304" pitchFamily="18" charset="0"/>
              </a:rPr>
              <a:t>有沉淀生成、放出气体或生成难电离的物质</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如水</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只要</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生成沉淀、放出气体或生成难电离的物质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三个条件具备其一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我们就认为该复分解反应可以发生</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温馨提示.EPS" descr="id:2147491404;FounderCES"/>
          <p:cNvPicPr/>
          <p:nvPr/>
        </p:nvPicPr>
        <p:blipFill>
          <a:blip r:embed="rId3"/>
          <a:stretch>
            <a:fillRect/>
          </a:stretch>
        </p:blipFill>
        <p:spPr>
          <a:xfrm>
            <a:off x="550590" y="2024881"/>
            <a:ext cx="1584176" cy="3240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stretch>
            <a:fillRect/>
          </a:stretch>
        </p:blipFill>
        <p:spPr>
          <a:xfrm>
            <a:off x="466956" y="6156013"/>
            <a:ext cx="391757" cy="360040"/>
          </a:xfrm>
          <a:prstGeom prst="rect">
            <a:avLst/>
          </a:prstGeom>
        </p:spPr>
      </p:pic>
      <p:pic>
        <p:nvPicPr>
          <p:cNvPr id="7" name="图片 6"/>
          <p:cNvPicPr>
            <a:picLocks noChangeAspect="1"/>
          </p:cNvPicPr>
          <p:nvPr/>
        </p:nvPicPr>
        <p:blipFill>
          <a:blip r:embed="rId1"/>
          <a:stretch>
            <a:fillRect/>
          </a:stretch>
        </p:blipFill>
        <p:spPr>
          <a:xfrm>
            <a:off x="449704" y="4920386"/>
            <a:ext cx="507056" cy="360040"/>
          </a:xfrm>
          <a:prstGeom prst="rect">
            <a:avLst/>
          </a:prstGeom>
        </p:spPr>
      </p:pic>
      <p:pic>
        <p:nvPicPr>
          <p:cNvPr id="6" name="图片 5"/>
          <p:cNvPicPr>
            <a:picLocks noChangeAspect="1"/>
          </p:cNvPicPr>
          <p:nvPr/>
        </p:nvPicPr>
        <p:blipFill>
          <a:blip r:embed="rId1"/>
          <a:stretch>
            <a:fillRect/>
          </a:stretch>
        </p:blipFill>
        <p:spPr>
          <a:xfrm>
            <a:off x="466956" y="3212976"/>
            <a:ext cx="391757" cy="360040"/>
          </a:xfrm>
          <a:prstGeom prst="rect">
            <a:avLst/>
          </a:prstGeom>
        </p:spPr>
      </p:pic>
      <p:pic>
        <p:nvPicPr>
          <p:cNvPr id="5" name="图片 4"/>
          <p:cNvPicPr>
            <a:picLocks noChangeAspect="1"/>
          </p:cNvPicPr>
          <p:nvPr/>
        </p:nvPicPr>
        <p:blipFill>
          <a:blip r:embed="rId1"/>
          <a:stretch>
            <a:fillRect/>
          </a:stretch>
        </p:blipFill>
        <p:spPr>
          <a:xfrm>
            <a:off x="469956" y="2598278"/>
            <a:ext cx="391757" cy="360040"/>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20242"/>
                <a:ext cx="11485848" cy="424475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离子方程式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概念：用实际参加反应的离子符号来表示反应的式子。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书写步骤</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溶液反应为例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latin typeface="Times New Roman" panose="02020603050405020304" pitchFamily="18" charset="0"/>
                    <a:ea typeface="宋体" panose="02010600030101010101" pitchFamily="2" charset="-122"/>
                    <a:cs typeface="Times New Roman" panose="02020603050405020304" pitchFamily="18" charset="0"/>
                  </a:rPr>
                  <a:t>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正确书写反应的化学方程式：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latin typeface="Times New Roman" panose="02020603050405020304" pitchFamily="18" charset="0"/>
                    <a:ea typeface="宋体" panose="02010600030101010101" pitchFamily="2" charset="-122"/>
                    <a:cs typeface="Times New Roman" panose="02020603050405020304" pitchFamily="18" charset="0"/>
                  </a:rPr>
                  <a:t>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把易溶于水且易电离的物质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如强酸、强碱和大部分可溶性盐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写成离子形式，难溶的物质、气体和水等仍用化学式表示。该化学方程式可改写为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20242"/>
                <a:ext cx="11485848" cy="4244752"/>
              </a:xfrm>
              <a:blipFill rotWithShape="1">
                <a:blip r:embed="rId2"/>
                <a:stretch>
                  <a:fillRect l="-2" t="-4" r="1" b="-426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内容占位符 3"/>
              <p:cNvSpPr txBox="1"/>
              <p:nvPr/>
            </p:nvSpPr>
            <p:spPr bwMode="auto">
              <a:xfrm>
                <a:off x="360854" y="4730072"/>
                <a:ext cx="11485848" cy="1911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删去方程式两边不参加反应的离子，并将方程式化为最简：</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latin typeface="Times New Roman" panose="02020603050405020304" pitchFamily="18" charset="0"/>
                    <a:ea typeface="宋体" panose="02010600030101010101" pitchFamily="2" charset="-122"/>
                    <a:cs typeface="Times New Roman" panose="02020603050405020304" pitchFamily="18" charset="0"/>
                  </a:rPr>
                  <a:t>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检查离子方程式两边各元素的原子个数和电荷总数是否相等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3"/>
              <p:cNvSpPr txBox="1">
                <a:spLocks noRot="1" noChangeAspect="1" noMove="1" noResize="1" noEditPoints="1" noAdjustHandles="1" noChangeArrowheads="1" noChangeShapeType="1" noTextEdit="1"/>
              </p:cNvSpPr>
              <p:nvPr/>
            </p:nvSpPr>
            <p:spPr bwMode="auto">
              <a:xfrm>
                <a:off x="360854" y="4730072"/>
                <a:ext cx="11485848" cy="1911677"/>
              </a:xfrm>
              <a:prstGeom prst="rect">
                <a:avLst/>
              </a:prstGeom>
              <a:blipFill rotWithShape="1">
                <a:blip r:embed="rId3"/>
                <a:stretch>
                  <a:fillRect l="-2" t="-1625" r="1" b="1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6023</Words>
  <Application>WPS 演示</Application>
  <PresentationFormat>自定义</PresentationFormat>
  <Paragraphs>297</Paragraphs>
  <Slides>38</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38</vt:i4>
      </vt:variant>
    </vt:vector>
  </HeadingPairs>
  <TitlesOfParts>
    <vt:vector size="50"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微信用户</cp:lastModifiedBy>
  <cp:revision>400</cp:revision>
  <dcterms:created xsi:type="dcterms:W3CDTF">2020-11-06T05:24:00Z</dcterms:created>
  <dcterms:modified xsi:type="dcterms:W3CDTF">2025-06-25T08:56:55Z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7C2CA37728474117936795BAD5696B64_12</vt:lpwstr>
  </property>
</Properties>
</file>